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7004050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5088" cy="4611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7342" y="0"/>
            <a:ext cx="3035088" cy="4611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96FFF3-7A98-4E6C-955B-71F1DB9C6ED2}" type="datetimeFigureOut">
              <a:rPr lang="en-IN" smtClean="0"/>
              <a:t>07-01-2017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0563"/>
            <a:ext cx="4613275" cy="3460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06" y="4381103"/>
            <a:ext cx="5603240" cy="415051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60605"/>
            <a:ext cx="3035088" cy="4611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7342" y="8760605"/>
            <a:ext cx="3035088" cy="4611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29D6B-70EA-4F57-A658-6C9B98952C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98949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7163" y="1154113"/>
            <a:ext cx="4149725" cy="3111500"/>
          </a:xfrm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2969466A-595D-444D-AB03-67E045C0D3BD}" type="slidenum">
              <a:rPr lang="en-IN" altLang="en-US">
                <a:solidFill>
                  <a:srgbClr val="000000"/>
                </a:solidFill>
              </a:rPr>
              <a:pPr/>
              <a:t>1</a:t>
            </a:fld>
            <a:endParaRPr lang="en-I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967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9" descr="adv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437309"/>
            <a:ext cx="1066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152400" y="6719046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6" name="Rectangle 40"/>
          <p:cNvSpPr>
            <a:spLocks noChangeArrowheads="1"/>
          </p:cNvSpPr>
          <p:nvPr/>
        </p:nvSpPr>
        <p:spPr bwMode="auto">
          <a:xfrm>
            <a:off x="3205163" y="1080246"/>
            <a:ext cx="5786437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</a:t>
            </a:r>
            <a:r>
              <a:rPr lang="en-US" sz="105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All part display on board 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158750" y="394446"/>
            <a:ext cx="883285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158750" y="394446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06550" y="394446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NO :- 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606550" y="546846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</a:t>
            </a:r>
            <a:r>
              <a:rPr 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606550" y="699246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Dispatch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58750" y="851646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</a:t>
            </a:r>
            <a:r>
              <a:rPr lang="en-US" sz="105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:-SPD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301750" y="851646"/>
            <a:ext cx="1903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:-BAJAJ &amp; AFTER MKT	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586163" y="3944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3586163" y="5468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3586163" y="6992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3205163" y="851646"/>
            <a:ext cx="31210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 :-  </a:t>
            </a:r>
            <a:r>
              <a:rPr 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6326188" y="851646"/>
            <a:ext cx="2665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sz="105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 PACKING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62" name="Rectangle 14"/>
          <p:cNvSpPr>
            <a:spLocks noChangeArrowheads="1"/>
          </p:cNvSpPr>
          <p:nvPr/>
        </p:nvSpPr>
        <p:spPr bwMode="auto">
          <a:xfrm>
            <a:off x="4803775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6163" name="Rectangle 15"/>
          <p:cNvSpPr>
            <a:spLocks noChangeArrowheads="1"/>
          </p:cNvSpPr>
          <p:nvPr/>
        </p:nvSpPr>
        <p:spPr bwMode="auto">
          <a:xfrm>
            <a:off x="7240588" y="394446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15" name="WordArt 16"/>
          <p:cNvSpPr>
            <a:spLocks noChangeArrowheads="1" noChangeShapeType="1" noTextEdit="1"/>
          </p:cNvSpPr>
          <p:nvPr/>
        </p:nvSpPr>
        <p:spPr bwMode="auto">
          <a:xfrm>
            <a:off x="7316788" y="470646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N" sz="1050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/>
                <a:cs typeface="Arial" charset="0"/>
              </a:rPr>
              <a:t>KAIZEN  IDEA SHEET</a:t>
            </a:r>
          </a:p>
        </p:txBody>
      </p:sp>
      <p:sp>
        <p:nvSpPr>
          <p:cNvPr id="6165" name="Rectangle 17"/>
          <p:cNvSpPr>
            <a:spLocks noChangeArrowheads="1"/>
          </p:cNvSpPr>
          <p:nvPr/>
        </p:nvSpPr>
        <p:spPr bwMode="auto">
          <a:xfrm>
            <a:off x="5108575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6166" name="Rectangle 18"/>
          <p:cNvSpPr>
            <a:spLocks noChangeArrowheads="1"/>
          </p:cNvSpPr>
          <p:nvPr/>
        </p:nvSpPr>
        <p:spPr bwMode="auto">
          <a:xfrm>
            <a:off x="5413375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6167" name="Rectangle 19"/>
          <p:cNvSpPr>
            <a:spLocks noChangeArrowheads="1"/>
          </p:cNvSpPr>
          <p:nvPr/>
        </p:nvSpPr>
        <p:spPr bwMode="auto">
          <a:xfrm>
            <a:off x="5718175" y="394446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6168" name="Rectangle 20"/>
          <p:cNvSpPr>
            <a:spLocks noChangeArrowheads="1"/>
          </p:cNvSpPr>
          <p:nvPr/>
        </p:nvSpPr>
        <p:spPr bwMode="auto">
          <a:xfrm>
            <a:off x="6021388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6169" name="Rectangle 21"/>
          <p:cNvSpPr>
            <a:spLocks noChangeArrowheads="1"/>
          </p:cNvSpPr>
          <p:nvPr/>
        </p:nvSpPr>
        <p:spPr bwMode="auto">
          <a:xfrm>
            <a:off x="6326188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6170" name="Rectangle 22"/>
          <p:cNvSpPr>
            <a:spLocks noChangeArrowheads="1"/>
          </p:cNvSpPr>
          <p:nvPr/>
        </p:nvSpPr>
        <p:spPr bwMode="auto">
          <a:xfrm>
            <a:off x="6630988" y="394446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6171" name="Rectangle 23"/>
          <p:cNvSpPr>
            <a:spLocks noChangeArrowheads="1"/>
          </p:cNvSpPr>
          <p:nvPr/>
        </p:nvSpPr>
        <p:spPr bwMode="auto">
          <a:xfrm>
            <a:off x="6935788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6172" name="Rectangle 24"/>
          <p:cNvSpPr>
            <a:spLocks noChangeArrowheads="1"/>
          </p:cNvSpPr>
          <p:nvPr/>
        </p:nvSpPr>
        <p:spPr bwMode="auto">
          <a:xfrm>
            <a:off x="4803775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3" name="Rectangle 25"/>
          <p:cNvSpPr>
            <a:spLocks noChangeArrowheads="1"/>
          </p:cNvSpPr>
          <p:nvPr/>
        </p:nvSpPr>
        <p:spPr bwMode="auto">
          <a:xfrm>
            <a:off x="5108575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4" name="Rectangle 26"/>
          <p:cNvSpPr>
            <a:spLocks noChangeArrowheads="1"/>
          </p:cNvSpPr>
          <p:nvPr/>
        </p:nvSpPr>
        <p:spPr bwMode="auto">
          <a:xfrm>
            <a:off x="5413375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5" name="Rectangle 27"/>
          <p:cNvSpPr>
            <a:spLocks noChangeArrowheads="1"/>
          </p:cNvSpPr>
          <p:nvPr/>
        </p:nvSpPr>
        <p:spPr bwMode="auto">
          <a:xfrm>
            <a:off x="5718175" y="546846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6" name="Rectangle 28"/>
          <p:cNvSpPr>
            <a:spLocks noChangeArrowheads="1"/>
          </p:cNvSpPr>
          <p:nvPr/>
        </p:nvSpPr>
        <p:spPr bwMode="auto">
          <a:xfrm>
            <a:off x="6021388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7" name="Rectangle 29"/>
          <p:cNvSpPr>
            <a:spLocks noChangeArrowheads="1"/>
          </p:cNvSpPr>
          <p:nvPr/>
        </p:nvSpPr>
        <p:spPr bwMode="auto">
          <a:xfrm>
            <a:off x="6326188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8" name="Rectangle 30"/>
          <p:cNvSpPr>
            <a:spLocks noChangeArrowheads="1"/>
          </p:cNvSpPr>
          <p:nvPr/>
        </p:nvSpPr>
        <p:spPr bwMode="auto">
          <a:xfrm>
            <a:off x="6630988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9" name="Rectangle 31"/>
          <p:cNvSpPr>
            <a:spLocks noChangeArrowheads="1"/>
          </p:cNvSpPr>
          <p:nvPr/>
        </p:nvSpPr>
        <p:spPr bwMode="auto">
          <a:xfrm>
            <a:off x="6935788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80" name="Rectangle 32"/>
          <p:cNvSpPr>
            <a:spLocks noChangeArrowheads="1"/>
          </p:cNvSpPr>
          <p:nvPr/>
        </p:nvSpPr>
        <p:spPr bwMode="auto">
          <a:xfrm>
            <a:off x="4803775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6181" name="Rectangle 33"/>
          <p:cNvSpPr>
            <a:spLocks noChangeArrowheads="1"/>
          </p:cNvSpPr>
          <p:nvPr/>
        </p:nvSpPr>
        <p:spPr bwMode="auto">
          <a:xfrm>
            <a:off x="5108575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6182" name="Rectangle 34"/>
          <p:cNvSpPr>
            <a:spLocks noChangeArrowheads="1"/>
          </p:cNvSpPr>
          <p:nvPr/>
        </p:nvSpPr>
        <p:spPr bwMode="auto">
          <a:xfrm>
            <a:off x="5413375" y="699246"/>
            <a:ext cx="608013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</a:t>
            </a:r>
          </a:p>
        </p:txBody>
      </p:sp>
      <p:sp>
        <p:nvSpPr>
          <p:cNvPr id="6183" name="Rectangle 35"/>
          <p:cNvSpPr>
            <a:spLocks noChangeArrowheads="1"/>
          </p:cNvSpPr>
          <p:nvPr/>
        </p:nvSpPr>
        <p:spPr bwMode="auto">
          <a:xfrm>
            <a:off x="6021388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6184" name="Rectangle 36"/>
          <p:cNvSpPr>
            <a:spLocks noChangeArrowheads="1"/>
          </p:cNvSpPr>
          <p:nvPr/>
        </p:nvSpPr>
        <p:spPr bwMode="auto">
          <a:xfrm>
            <a:off x="6326188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6185" name="Rectangle 37"/>
          <p:cNvSpPr>
            <a:spLocks noChangeArrowheads="1"/>
          </p:cNvSpPr>
          <p:nvPr/>
        </p:nvSpPr>
        <p:spPr bwMode="auto">
          <a:xfrm>
            <a:off x="6630988" y="699246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6186" name="Rectangle 38"/>
          <p:cNvSpPr>
            <a:spLocks noChangeArrowheads="1"/>
          </p:cNvSpPr>
          <p:nvPr/>
        </p:nvSpPr>
        <p:spPr bwMode="auto">
          <a:xfrm>
            <a:off x="6935788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1067" name="Rectangle 39"/>
          <p:cNvSpPr>
            <a:spLocks noChangeArrowheads="1"/>
          </p:cNvSpPr>
          <p:nvPr/>
        </p:nvSpPr>
        <p:spPr bwMode="auto">
          <a:xfrm>
            <a:off x="158750" y="1080246"/>
            <a:ext cx="3046413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KAIZEN THEME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: To Increase the operator part  Visibility while picking and Packing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 </a:t>
            </a:r>
            <a:endParaRPr lang="en-US" altLang="en-US" sz="1050" dirty="0" smtClean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8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NO PART IDENTIFICATION ON DISPLAY BOARD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 smtClean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 smtClean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068" name="Rectangle 41"/>
          <p:cNvSpPr>
            <a:spLocks noChangeArrowheads="1"/>
          </p:cNvSpPr>
          <p:nvPr/>
        </p:nvSpPr>
        <p:spPr bwMode="auto">
          <a:xfrm>
            <a:off x="168275" y="1461246"/>
            <a:ext cx="3041650" cy="2438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t"/>
          <a:lstStyle/>
          <a:p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Problem present status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:-</a:t>
            </a:r>
          </a:p>
          <a:p>
            <a:endParaRPr lang="en-US" altLang="en-US" sz="1050" dirty="0"/>
          </a:p>
        </p:txBody>
      </p:sp>
      <p:sp>
        <p:nvSpPr>
          <p:cNvPr id="8236" name="Rectangle 43"/>
          <p:cNvSpPr>
            <a:spLocks noChangeArrowheads="1"/>
          </p:cNvSpPr>
          <p:nvPr/>
        </p:nvSpPr>
        <p:spPr bwMode="auto">
          <a:xfrm>
            <a:off x="3200400" y="1385046"/>
            <a:ext cx="3273425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COUNTERMEASURE</a:t>
            </a:r>
            <a:r>
              <a:rPr 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:-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6478588" y="138504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6478588" y="153744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6478588" y="168984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61" name="Rectangle 47"/>
          <p:cNvSpPr>
            <a:spLocks noChangeArrowheads="1"/>
          </p:cNvSpPr>
          <p:nvPr/>
        </p:nvSpPr>
        <p:spPr bwMode="auto">
          <a:xfrm>
            <a:off x="6478588" y="184224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TDC 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7773988" y="13850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" name="Rectangle 49"/>
          <p:cNvSpPr>
            <a:spLocks noChangeArrowheads="1"/>
          </p:cNvSpPr>
          <p:nvPr/>
        </p:nvSpPr>
        <p:spPr bwMode="auto">
          <a:xfrm>
            <a:off x="7773988" y="15374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Rectangle 50"/>
          <p:cNvSpPr>
            <a:spLocks noChangeArrowheads="1"/>
          </p:cNvSpPr>
          <p:nvPr/>
        </p:nvSpPr>
        <p:spPr bwMode="auto">
          <a:xfrm>
            <a:off x="7773988" y="16898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01.07.2016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" name="Rectangle 51"/>
          <p:cNvSpPr>
            <a:spLocks noChangeArrowheads="1"/>
          </p:cNvSpPr>
          <p:nvPr/>
        </p:nvSpPr>
        <p:spPr bwMode="auto">
          <a:xfrm>
            <a:off x="7773988" y="18422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04.07.2016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98" name="Rectangle 52"/>
          <p:cNvSpPr>
            <a:spLocks noChangeArrowheads="1"/>
          </p:cNvSpPr>
          <p:nvPr/>
        </p:nvSpPr>
        <p:spPr bwMode="auto">
          <a:xfrm>
            <a:off x="6477000" y="2129583"/>
            <a:ext cx="2514600" cy="7211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t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MEMBERS  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1.Priya Deshmukh  2. Abhishekh Gored</a:t>
            </a:r>
            <a:endParaRPr lang="en-US" alt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6478588" y="2604246"/>
            <a:ext cx="2513012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 smtClean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:-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1.100 % Accuracy for material visibility</a:t>
            </a:r>
            <a:endParaRPr lang="en-US" altLang="en-US" sz="105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6478588" y="2832846"/>
            <a:ext cx="2513012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1" name="Rectangle 59"/>
          <p:cNvSpPr>
            <a:spLocks noChangeArrowheads="1"/>
          </p:cNvSpPr>
          <p:nvPr/>
        </p:nvSpPr>
        <p:spPr bwMode="auto">
          <a:xfrm>
            <a:off x="152400" y="6272959"/>
            <a:ext cx="3046413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:- 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2" name="Rectangle 60"/>
          <p:cNvSpPr>
            <a:spLocks noChangeArrowheads="1"/>
          </p:cNvSpPr>
          <p:nvPr/>
        </p:nvSpPr>
        <p:spPr bwMode="auto">
          <a:xfrm>
            <a:off x="152400" y="6033246"/>
            <a:ext cx="30575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:-</a:t>
            </a:r>
            <a:endParaRPr lang="en-US" alt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3" name="Rectangle 61"/>
          <p:cNvSpPr>
            <a:spLocks noChangeArrowheads="1"/>
          </p:cNvSpPr>
          <p:nvPr/>
        </p:nvSpPr>
        <p:spPr bwMode="auto">
          <a:xfrm>
            <a:off x="187325" y="5769306"/>
            <a:ext cx="3006725" cy="2639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: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84" name="Rectangle 62"/>
          <p:cNvSpPr>
            <a:spLocks noChangeArrowheads="1"/>
          </p:cNvSpPr>
          <p:nvPr/>
        </p:nvSpPr>
        <p:spPr bwMode="auto">
          <a:xfrm>
            <a:off x="152400" y="3899646"/>
            <a:ext cx="304165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 - WHY ANALYSIS :-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 </a:t>
            </a:r>
            <a:endParaRPr lang="en-US" altLang="en-US" sz="1050" b="1" dirty="0" smtClean="0">
              <a:solidFill>
                <a:srgbClr val="0000FF"/>
              </a:solidFill>
              <a:latin typeface="Calibri" pitchFamily="34" charset="0"/>
              <a:cs typeface="Arial" charset="0"/>
            </a:endParaRPr>
          </a:p>
          <a:p>
            <a:pPr marL="228600" indent="-228600">
              <a:buAutoNum type="arabicPeriod"/>
            </a:pPr>
            <a:r>
              <a:rPr lang="en-US" altLang="en-US" sz="1050" dirty="0" smtClean="0"/>
              <a:t>Possibility of wrong material picking and packing</a:t>
            </a:r>
          </a:p>
          <a:p>
            <a:pPr marL="228600" indent="-228600">
              <a:buAutoNum type="arabicPeriod"/>
            </a:pPr>
            <a:r>
              <a:rPr lang="en-US" altLang="en-US" sz="1050" dirty="0" smtClean="0"/>
              <a:t>Possibility of wrong material dispatch to customer</a:t>
            </a:r>
          </a:p>
          <a:p>
            <a:pPr marL="228600" indent="-228600">
              <a:buAutoNum type="arabicPeriod"/>
            </a:pPr>
            <a:r>
              <a:rPr lang="en-US" sz="1050" dirty="0" smtClean="0"/>
              <a:t>No part knowledge to operator </a:t>
            </a:r>
          </a:p>
          <a:p>
            <a:endParaRPr lang="en-US" sz="105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FF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FF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6205" name="Rectangle 63"/>
          <p:cNvSpPr>
            <a:spLocks noChangeArrowheads="1"/>
          </p:cNvSpPr>
          <p:nvPr/>
        </p:nvSpPr>
        <p:spPr bwMode="auto">
          <a:xfrm>
            <a:off x="3205163" y="3899646"/>
            <a:ext cx="3273425" cy="2817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:-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228600" indent="-2286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endParaRPr lang="en-US" sz="1050" dirty="0"/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r>
              <a:rPr lang="en-US" altLang="en-US" sz="1050" dirty="0" smtClean="0"/>
              <a:t>Mix –up Complaints should be zero </a:t>
            </a: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r>
              <a:rPr lang="en-US" altLang="en-US" sz="1050" dirty="0" smtClean="0"/>
              <a:t>Getting part knowledge to operator </a:t>
            </a: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endParaRPr lang="en-US" altLang="en-US" sz="105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57" name="Rectangle 66"/>
          <p:cNvSpPr>
            <a:spLocks noChangeArrowheads="1"/>
          </p:cNvSpPr>
          <p:nvPr/>
        </p:nvSpPr>
        <p:spPr bwMode="auto">
          <a:xfrm>
            <a:off x="6478588" y="5879259"/>
            <a:ext cx="25130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CC"/>
                </a:solidFill>
                <a:latin typeface="Calibri" pitchFamily="34" charset="0"/>
              </a:rPr>
              <a:t>SCOPE &amp; PLAN FOR HORIZONTAL DEPLOYMENT</a:t>
            </a:r>
          </a:p>
        </p:txBody>
      </p:sp>
      <p:sp>
        <p:nvSpPr>
          <p:cNvPr id="4158" name="Rectangle 72"/>
          <p:cNvSpPr>
            <a:spLocks noChangeArrowheads="1"/>
          </p:cNvSpPr>
          <p:nvPr/>
        </p:nvSpPr>
        <p:spPr bwMode="auto">
          <a:xfrm>
            <a:off x="6478588" y="6107859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 smtClean="0">
                <a:solidFill>
                  <a:srgbClr val="000000"/>
                </a:solidFill>
                <a:latin typeface="Calibri" pitchFamily="34" charset="0"/>
              </a:rPr>
              <a:t>SR.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 smtClean="0">
                <a:solidFill>
                  <a:srgbClr val="000000"/>
                </a:solidFill>
                <a:latin typeface="Calibri" pitchFamily="34" charset="0"/>
              </a:rPr>
              <a:t>NO.</a:t>
            </a:r>
          </a:p>
        </p:txBody>
      </p:sp>
      <p:sp>
        <p:nvSpPr>
          <p:cNvPr id="4159" name="Rectangle 73"/>
          <p:cNvSpPr>
            <a:spLocks noChangeArrowheads="1"/>
          </p:cNvSpPr>
          <p:nvPr/>
        </p:nvSpPr>
        <p:spPr bwMode="auto">
          <a:xfrm>
            <a:off x="6707188" y="6107859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 smtClean="0">
                <a:solidFill>
                  <a:srgbClr val="000000"/>
                </a:solidFill>
                <a:latin typeface="Calibri" pitchFamily="34" charset="0"/>
              </a:rPr>
              <a:t>CELL</a:t>
            </a:r>
          </a:p>
        </p:txBody>
      </p:sp>
      <p:sp>
        <p:nvSpPr>
          <p:cNvPr id="4160" name="Rectangle 74"/>
          <p:cNvSpPr>
            <a:spLocks noChangeArrowheads="1"/>
          </p:cNvSpPr>
          <p:nvPr/>
        </p:nvSpPr>
        <p:spPr bwMode="auto">
          <a:xfrm>
            <a:off x="7164388" y="6107859"/>
            <a:ext cx="533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smtClean="0">
                <a:solidFill>
                  <a:srgbClr val="000000"/>
                </a:solidFill>
                <a:latin typeface="Calibri" pitchFamily="34" charset="0"/>
              </a:rPr>
              <a:t>TARGET</a:t>
            </a:r>
          </a:p>
        </p:txBody>
      </p:sp>
      <p:sp>
        <p:nvSpPr>
          <p:cNvPr id="4161" name="Rectangle 75"/>
          <p:cNvSpPr>
            <a:spLocks noChangeArrowheads="1"/>
          </p:cNvSpPr>
          <p:nvPr/>
        </p:nvSpPr>
        <p:spPr bwMode="auto">
          <a:xfrm>
            <a:off x="7697788" y="6107859"/>
            <a:ext cx="8366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smtClean="0">
                <a:solidFill>
                  <a:srgbClr val="000000"/>
                </a:solidFill>
                <a:latin typeface="Calibri" pitchFamily="34" charset="0"/>
              </a:rPr>
              <a:t>RESPONSIBILITY</a:t>
            </a:r>
          </a:p>
        </p:txBody>
      </p:sp>
      <p:sp>
        <p:nvSpPr>
          <p:cNvPr id="4162" name="Rectangle 76"/>
          <p:cNvSpPr>
            <a:spLocks noChangeArrowheads="1"/>
          </p:cNvSpPr>
          <p:nvPr/>
        </p:nvSpPr>
        <p:spPr bwMode="auto">
          <a:xfrm>
            <a:off x="8534400" y="6107859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smtClean="0">
                <a:solidFill>
                  <a:srgbClr val="000000"/>
                </a:solidFill>
                <a:latin typeface="Calibri" pitchFamily="34" charset="0"/>
              </a:rPr>
              <a:t>STATUS</a:t>
            </a:r>
          </a:p>
        </p:txBody>
      </p:sp>
      <p:sp>
        <p:nvSpPr>
          <p:cNvPr id="6214" name="Rectangle 81"/>
          <p:cNvSpPr>
            <a:spLocks noChangeArrowheads="1"/>
          </p:cNvSpPr>
          <p:nvPr/>
        </p:nvSpPr>
        <p:spPr bwMode="auto">
          <a:xfrm>
            <a:off x="8458200" y="6336459"/>
            <a:ext cx="6096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Done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5" name="Rectangle 85"/>
          <p:cNvSpPr>
            <a:spLocks noChangeArrowheads="1"/>
          </p:cNvSpPr>
          <p:nvPr/>
        </p:nvSpPr>
        <p:spPr bwMode="auto">
          <a:xfrm>
            <a:off x="6478588" y="3518646"/>
            <a:ext cx="251301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6216" name="Rectangle 105"/>
          <p:cNvSpPr>
            <a:spLocks noChangeArrowheads="1"/>
          </p:cNvSpPr>
          <p:nvPr/>
        </p:nvSpPr>
        <p:spPr bwMode="auto">
          <a:xfrm>
            <a:off x="152400" y="394446"/>
            <a:ext cx="8839200" cy="6321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7" name="Line 83"/>
          <p:cNvSpPr>
            <a:spLocks noChangeShapeType="1"/>
          </p:cNvSpPr>
          <p:nvPr/>
        </p:nvSpPr>
        <p:spPr bwMode="auto">
          <a:xfrm>
            <a:off x="6326188" y="2221659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9" name="Line 86"/>
          <p:cNvSpPr>
            <a:spLocks noChangeShapeType="1"/>
          </p:cNvSpPr>
          <p:nvPr/>
        </p:nvSpPr>
        <p:spPr bwMode="auto">
          <a:xfrm>
            <a:off x="6326188" y="2147046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0" name="Line 87"/>
          <p:cNvSpPr>
            <a:spLocks noChangeShapeType="1"/>
          </p:cNvSpPr>
          <p:nvPr/>
        </p:nvSpPr>
        <p:spPr bwMode="auto">
          <a:xfrm>
            <a:off x="6326188" y="2394696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1" name="Rectangle 78"/>
          <p:cNvSpPr>
            <a:spLocks noChangeArrowheads="1"/>
          </p:cNvSpPr>
          <p:nvPr/>
        </p:nvSpPr>
        <p:spPr bwMode="auto">
          <a:xfrm>
            <a:off x="6705600" y="6336459"/>
            <a:ext cx="611188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After Market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2" name="Rectangle 78"/>
          <p:cNvSpPr>
            <a:spLocks noChangeArrowheads="1"/>
          </p:cNvSpPr>
          <p:nvPr/>
        </p:nvSpPr>
        <p:spPr bwMode="auto">
          <a:xfrm>
            <a:off x="6478588" y="6336459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6478588" y="3823446"/>
            <a:ext cx="2513012" cy="1522413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WHAT TO DO</a:t>
            </a:r>
            <a:r>
              <a:rPr lang="en-US" sz="1050" b="1" dirty="0" smtClean="0">
                <a:solidFill>
                  <a:srgbClr val="0000CC"/>
                </a:solidFill>
                <a:latin typeface="Calibri"/>
                <a:cs typeface="Arial" charset="0"/>
              </a:rPr>
              <a:t>:- </a:t>
            </a:r>
            <a:r>
              <a:rPr lang="en-US" sz="1050" dirty="0">
                <a:solidFill>
                  <a:srgbClr val="000000"/>
                </a:solidFill>
                <a:cs typeface="Arial" charset="0"/>
              </a:rPr>
              <a:t>To Maintain display board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srgbClr val="000000"/>
              </a:solidFill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HOW TO DO:-</a:t>
            </a:r>
            <a:r>
              <a:rPr lang="en-US" sz="105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1050" dirty="0" smtClean="0">
                <a:solidFill>
                  <a:srgbClr val="000000"/>
                </a:solidFill>
                <a:cs typeface="Arial" charset="0"/>
              </a:rPr>
              <a:t>   To Ensure all spd part’s      display on board		</a:t>
            </a:r>
          </a:p>
          <a:p>
            <a:pPr>
              <a:defRPr/>
            </a:pPr>
            <a:endParaRPr lang="en-US" sz="1050" b="1" dirty="0" smtClean="0">
              <a:solidFill>
                <a:srgbClr val="0000CC"/>
              </a:solidFill>
              <a:latin typeface="Calibri"/>
              <a:cs typeface="Arial" charset="0"/>
            </a:endParaRPr>
          </a:p>
          <a:p>
            <a:pPr>
              <a:defRPr/>
            </a:pPr>
            <a:r>
              <a:rPr lang="en-US" sz="1050" b="1" dirty="0" smtClean="0">
                <a:solidFill>
                  <a:srgbClr val="0000CC"/>
                </a:solidFill>
                <a:latin typeface="Calibri"/>
                <a:cs typeface="Arial" charset="0"/>
              </a:rPr>
              <a:t>FREQUENCY :- </a:t>
            </a:r>
            <a:r>
              <a:rPr lang="en-US" sz="1050" dirty="0">
                <a:solidFill>
                  <a:srgbClr val="000000"/>
                </a:solidFill>
                <a:cs typeface="Arial" charset="0"/>
              </a:rPr>
              <a:t>To check on daily basis</a:t>
            </a:r>
          </a:p>
        </p:txBody>
      </p:sp>
      <p:sp>
        <p:nvSpPr>
          <p:cNvPr id="6225" name="TextBox 4"/>
          <p:cNvSpPr txBox="1">
            <a:spLocks noChangeArrowheads="1"/>
          </p:cNvSpPr>
          <p:nvPr/>
        </p:nvSpPr>
        <p:spPr bwMode="auto">
          <a:xfrm>
            <a:off x="1182688" y="476996"/>
            <a:ext cx="395287" cy="254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152400" y="5423646"/>
            <a:ext cx="3048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ROOT CAUSE </a:t>
            </a:r>
            <a:r>
              <a:rPr lang="en-US" sz="1050" b="1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:-  </a:t>
            </a: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r>
              <a:rPr lang="en-US" altLang="en-US" sz="1050" dirty="0"/>
              <a:t>No Part Knowledge</a:t>
            </a:r>
          </a:p>
        </p:txBody>
      </p:sp>
      <p:sp>
        <p:nvSpPr>
          <p:cNvPr id="6228" name="Rounded Rectangle 95"/>
          <p:cNvSpPr>
            <a:spLocks noChangeArrowheads="1"/>
          </p:cNvSpPr>
          <p:nvPr/>
        </p:nvSpPr>
        <p:spPr bwMode="auto">
          <a:xfrm>
            <a:off x="5562600" y="3618659"/>
            <a:ext cx="914400" cy="28098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sp>
        <p:nvSpPr>
          <p:cNvPr id="4175" name="Oval 3"/>
          <p:cNvSpPr>
            <a:spLocks noChangeArrowheads="1"/>
          </p:cNvSpPr>
          <p:nvPr/>
        </p:nvSpPr>
        <p:spPr bwMode="auto">
          <a:xfrm>
            <a:off x="882650" y="2147046"/>
            <a:ext cx="496888" cy="1143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8" name="Rectangle 79"/>
          <p:cNvSpPr>
            <a:spLocks noChangeArrowheads="1"/>
          </p:cNvSpPr>
          <p:nvPr/>
        </p:nvSpPr>
        <p:spPr bwMode="auto">
          <a:xfrm>
            <a:off x="6478588" y="6338046"/>
            <a:ext cx="227012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73"/>
          <p:cNvSpPr>
            <a:spLocks noChangeArrowheads="1"/>
          </p:cNvSpPr>
          <p:nvPr/>
        </p:nvSpPr>
        <p:spPr bwMode="auto">
          <a:xfrm>
            <a:off x="6478588" y="6338046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	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" name="Rectangle 73"/>
          <p:cNvSpPr>
            <a:spLocks noChangeArrowheads="1"/>
          </p:cNvSpPr>
          <p:nvPr/>
        </p:nvSpPr>
        <p:spPr bwMode="auto">
          <a:xfrm>
            <a:off x="8534400" y="6338046"/>
            <a:ext cx="457200" cy="379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0" name="Rectangle 73"/>
          <p:cNvSpPr>
            <a:spLocks noChangeArrowheads="1"/>
          </p:cNvSpPr>
          <p:nvPr/>
        </p:nvSpPr>
        <p:spPr bwMode="auto">
          <a:xfrm>
            <a:off x="8534400" y="6338046"/>
            <a:ext cx="45720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80" name="Oval 2"/>
          <p:cNvSpPr>
            <a:spLocks noChangeArrowheads="1"/>
          </p:cNvSpPr>
          <p:nvPr/>
        </p:nvSpPr>
        <p:spPr bwMode="auto">
          <a:xfrm>
            <a:off x="609600" y="2286000"/>
            <a:ext cx="273050" cy="3254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4181" name="Oval 5"/>
          <p:cNvSpPr>
            <a:spLocks noChangeArrowheads="1"/>
          </p:cNvSpPr>
          <p:nvPr/>
        </p:nvSpPr>
        <p:spPr bwMode="auto">
          <a:xfrm>
            <a:off x="3794764" y="2465007"/>
            <a:ext cx="1031875" cy="7715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5" name="Rectangle 47"/>
          <p:cNvSpPr>
            <a:spLocks noChangeArrowheads="1"/>
          </p:cNvSpPr>
          <p:nvPr/>
        </p:nvSpPr>
        <p:spPr bwMode="auto">
          <a:xfrm>
            <a:off x="6478588" y="197559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sp>
        <p:nvSpPr>
          <p:cNvPr id="116" name="Rectangle 51"/>
          <p:cNvSpPr>
            <a:spLocks noChangeArrowheads="1"/>
          </p:cNvSpPr>
          <p:nvPr/>
        </p:nvSpPr>
        <p:spPr bwMode="auto">
          <a:xfrm>
            <a:off x="7773988" y="197559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05.07.2016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185" name="Straight Connector 7"/>
          <p:cNvCxnSpPr>
            <a:cxnSpLocks noChangeShapeType="1"/>
          </p:cNvCxnSpPr>
          <p:nvPr/>
        </p:nvCxnSpPr>
        <p:spPr bwMode="auto">
          <a:xfrm>
            <a:off x="304800" y="1650159"/>
            <a:ext cx="0" cy="8397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4186" name="Straight Connector 12"/>
          <p:cNvCxnSpPr>
            <a:cxnSpLocks noChangeShapeType="1"/>
          </p:cNvCxnSpPr>
          <p:nvPr/>
        </p:nvCxnSpPr>
        <p:spPr bwMode="auto">
          <a:xfrm>
            <a:off x="3429000" y="2832846"/>
            <a:ext cx="0" cy="7858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4187" name="Rounded Rectangle 15"/>
          <p:cNvSpPr>
            <a:spLocks noChangeArrowheads="1"/>
          </p:cNvSpPr>
          <p:nvPr/>
        </p:nvSpPr>
        <p:spPr bwMode="auto">
          <a:xfrm>
            <a:off x="3505200" y="2980484"/>
            <a:ext cx="228600" cy="385762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cxnSp>
        <p:nvCxnSpPr>
          <p:cNvPr id="4188" name="Straight Arrow Connector 17"/>
          <p:cNvCxnSpPr>
            <a:cxnSpLocks noChangeShapeType="1"/>
          </p:cNvCxnSpPr>
          <p:nvPr/>
        </p:nvCxnSpPr>
        <p:spPr bwMode="auto">
          <a:xfrm>
            <a:off x="3490913" y="2832846"/>
            <a:ext cx="0" cy="68580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4189" name="Straight Connector 30"/>
          <p:cNvCxnSpPr>
            <a:cxnSpLocks noChangeShapeType="1"/>
            <a:endCxn id="4187" idx="2"/>
          </p:cNvCxnSpPr>
          <p:nvPr/>
        </p:nvCxnSpPr>
        <p:spPr bwMode="auto">
          <a:xfrm>
            <a:off x="3505200" y="2832846"/>
            <a:ext cx="114300" cy="533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97" name="Rounded Rectangle 95"/>
          <p:cNvSpPr>
            <a:spLocks noChangeArrowheads="1"/>
          </p:cNvSpPr>
          <p:nvPr/>
        </p:nvSpPr>
        <p:spPr bwMode="auto">
          <a:xfrm>
            <a:off x="2295525" y="3618659"/>
            <a:ext cx="914400" cy="280987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Before</a:t>
            </a:r>
          </a:p>
        </p:txBody>
      </p:sp>
      <p:pic>
        <p:nvPicPr>
          <p:cNvPr id="3074" name="Picture 2" descr="C:\Users\desp103\AppData\Local\Microsoft\Windows\Temporary Internet Files\Content.Outlook\JXJ3A8I1\IMG-20160824-WA0021 (2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1445" y="1567715"/>
            <a:ext cx="3044743" cy="1987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773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216</Words>
  <Application>Microsoft Office PowerPoint</Application>
  <PresentationFormat>On-screen Show (4:3)</PresentationFormat>
  <Paragraphs>85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pravin Shinde</cp:lastModifiedBy>
  <cp:revision>34</cp:revision>
  <cp:lastPrinted>2016-11-17T06:31:23Z</cp:lastPrinted>
  <dcterms:created xsi:type="dcterms:W3CDTF">2006-08-16T00:00:00Z</dcterms:created>
  <dcterms:modified xsi:type="dcterms:W3CDTF">2017-01-07T10:59:48Z</dcterms:modified>
</cp:coreProperties>
</file>